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3" r:id="rId19"/>
    <p:sldId id="275" r:id="rId20"/>
    <p:sldId id="276" r:id="rId21"/>
    <p:sldId id="277" r:id="rId22"/>
    <p:sldId id="278" r:id="rId23"/>
    <p:sldId id="279" r:id="rId24"/>
    <p:sldId id="280" r:id="rId2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426"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050"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tr-TR"/>
              <a:t>Asıl başlık stili için tıklatın</a:t>
            </a:r>
          </a:p>
        </p:txBody>
      </p:sp>
      <p:sp>
        <p:nvSpPr>
          <p:cNvPr id="2051"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tr-TR"/>
              <a:t>Asıl alt başlık stilini düzenlemek için tıklatın</a:t>
            </a:r>
          </a:p>
        </p:txBody>
      </p:sp>
      <p:sp>
        <p:nvSpPr>
          <p:cNvPr id="2052"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endParaRPr lang="tr-TR"/>
          </a:p>
        </p:txBody>
      </p:sp>
      <p:sp>
        <p:nvSpPr>
          <p:cNvPr id="2053" name="Rectangle 5"/>
          <p:cNvSpPr>
            <a:spLocks noGrp="1" noChangeArrowheads="1"/>
          </p:cNvSpPr>
          <p:nvPr>
            <p:ph type="ftr" sz="quarter" idx="3"/>
          </p:nvPr>
        </p:nvSpPr>
        <p:spPr/>
        <p:txBody>
          <a:bodyPr/>
          <a:lstStyle>
            <a:lvl1pPr>
              <a:defRPr/>
            </a:lvl1pPr>
          </a:lstStyle>
          <a:p>
            <a:endParaRPr lang="tr-TR"/>
          </a:p>
        </p:txBody>
      </p:sp>
      <p:sp>
        <p:nvSpPr>
          <p:cNvPr id="2054" name="Rectangle 6"/>
          <p:cNvSpPr>
            <a:spLocks noGrp="1" noChangeArrowheads="1"/>
          </p:cNvSpPr>
          <p:nvPr>
            <p:ph type="sldNum" sz="quarter" idx="4"/>
          </p:nvPr>
        </p:nvSpPr>
        <p:spPr/>
        <p:txBody>
          <a:bodyPr/>
          <a:lstStyle>
            <a:lvl1pPr>
              <a:defRPr/>
            </a:lvl1pPr>
          </a:lstStyle>
          <a:p>
            <a:fld id="{7A731983-5C03-4EC9-809D-67AA6AB90475}" type="slidenum">
              <a:rPr lang="tr-TR"/>
              <a:pPr/>
              <a:t>‹#›</a:t>
            </a:fld>
            <a:endParaRPr lang="tr-TR"/>
          </a:p>
        </p:txBody>
      </p:sp>
      <p:sp>
        <p:nvSpPr>
          <p:cNvPr id="2055" name="Rectangle 7"/>
          <p:cNvSpPr>
            <a:spLocks noGrp="1" noChangeArrowheads="1"/>
          </p:cNvSpPr>
          <p:nvPr>
            <p:ph type="dt" sz="quarter" idx="2"/>
          </p:nvPr>
        </p:nvSpPr>
        <p:spPr/>
        <p:txBody>
          <a:bodyPr/>
          <a:lstStyle>
            <a:lvl1pPr>
              <a:defRPr/>
            </a:lvl1p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C3160353-6080-44E2-9A57-BA3B8EC80455}"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92100"/>
            <a:ext cx="2057400" cy="57277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92100"/>
            <a:ext cx="6019800" cy="57277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7725F071-E9D7-479A-AC9E-6644C5E17997}"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BA58BC3E-E5C9-4780-B668-92D50357A164}"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5B5B795-DB08-44D8-8EFF-7DEF0741C509}"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5E6FEF8-E258-42E1-AD94-91F2DD59010E}"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287EBCE3-9889-4323-BD11-458EC8539484}"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1DFB08EE-AA10-4DB3-AC84-E585A672A950}"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59754AEC-A90E-4C94-8807-D12FDAB241CE}"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FBB966F-E13B-4899-B0C8-06D41E32FD9B}"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C93F309F-D220-490A-BDA2-3C4A73FB292A}"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endParaRPr 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fld id="{0545CD68-4AC9-4B26-B7D9-BE9A069AA999}" type="slidenum">
              <a:rPr lang="tr-TR"/>
              <a:pPr/>
              <a:t>‹#›</a:t>
            </a:fld>
            <a:endParaRPr lang="tr-T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tr.wikipedia.org/wiki/Plastik" TargetMode="External"/><Relationship Id="rId2" Type="http://schemas.openxmlformats.org/officeDocument/2006/relationships/hyperlink" Target="http://tr.wikipedia.org/wiki/Bilgisayar" TargetMode="External"/><Relationship Id="rId1" Type="http://schemas.openxmlformats.org/officeDocument/2006/relationships/slideLayout" Target="../slideLayouts/slideLayout2.xml"/><Relationship Id="rId4" Type="http://schemas.openxmlformats.org/officeDocument/2006/relationships/hyperlink" Target="http://tr.wikipedia.org/w/index.php?title=Veri_saklama_ortam%C4%B1&amp;action=edit&amp;redlink=1"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tr.wikipedia.org/w/index.php?title=Veri_deposu&amp;action=edit&amp;redlink=1" TargetMode="External"/><Relationship Id="rId2" Type="http://schemas.openxmlformats.org/officeDocument/2006/relationships/hyperlink" Target="http://tr.wikipedia.org/wiki/Mikroi%C5%9Flemciler" TargetMode="External"/><Relationship Id="rId1" Type="http://schemas.openxmlformats.org/officeDocument/2006/relationships/slideLayout" Target="../slideLayouts/slideLayout2.xml"/><Relationship Id="rId4" Type="http://schemas.openxmlformats.org/officeDocument/2006/relationships/hyperlink" Target="http://tr.wikipedia.org/wiki/Disk"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tr.wikipedia.org/wiki/Kablo" TargetMode="External"/><Relationship Id="rId3" Type="http://schemas.openxmlformats.org/officeDocument/2006/relationships/hyperlink" Target="http://tr.wikipedia.org/wiki/Ayg%C4%B1t" TargetMode="External"/><Relationship Id="rId7" Type="http://schemas.openxmlformats.org/officeDocument/2006/relationships/hyperlink" Target="http://tr.wikipedia.org/wiki/Ekran_kart%C4%B1" TargetMode="External"/><Relationship Id="rId2" Type="http://schemas.openxmlformats.org/officeDocument/2006/relationships/hyperlink" Target="http://tr.wikipedia.org/wiki/Elektronik" TargetMode="External"/><Relationship Id="rId1" Type="http://schemas.openxmlformats.org/officeDocument/2006/relationships/slideLayout" Target="../slideLayouts/slideLayout2.xml"/><Relationship Id="rId6" Type="http://schemas.openxmlformats.org/officeDocument/2006/relationships/hyperlink" Target="http://tr.wikipedia.org/wiki/Plastik" TargetMode="External"/><Relationship Id="rId5" Type="http://schemas.openxmlformats.org/officeDocument/2006/relationships/hyperlink" Target="http://tr.wikipedia.org/wiki/Bilgisayar" TargetMode="External"/><Relationship Id="rId4" Type="http://schemas.openxmlformats.org/officeDocument/2006/relationships/hyperlink" Target="http://tr.wikipedia.org/wiki/Televizy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tr.wikipedia.org/wiki/Laser" TargetMode="External"/><Relationship Id="rId3" Type="http://schemas.openxmlformats.org/officeDocument/2006/relationships/hyperlink" Target="http://tr.wikipedia.org/wiki/1964" TargetMode="External"/><Relationship Id="rId7" Type="http://schemas.openxmlformats.org/officeDocument/2006/relationships/hyperlink" Target="http://tr.wikipedia.org/wiki/Optik" TargetMode="External"/><Relationship Id="rId12" Type="http://schemas.openxmlformats.org/officeDocument/2006/relationships/hyperlink" Target="http://tr.wikipedia.org/wiki/Klavye" TargetMode="External"/><Relationship Id="rId2" Type="http://schemas.openxmlformats.org/officeDocument/2006/relationships/hyperlink" Target="http://tr.wikipedia.org/wiki/%C4%B0mle%C3%A7" TargetMode="External"/><Relationship Id="rId1" Type="http://schemas.openxmlformats.org/officeDocument/2006/relationships/slideLayout" Target="../slideLayouts/slideLayout2.xml"/><Relationship Id="rId6" Type="http://schemas.openxmlformats.org/officeDocument/2006/relationships/hyperlink" Target="http://tr.wikipedia.org/wiki/LED" TargetMode="External"/><Relationship Id="rId11" Type="http://schemas.openxmlformats.org/officeDocument/2006/relationships/hyperlink" Target="http://tr.wikipedia.org/wiki/Bluetooth" TargetMode="External"/><Relationship Id="rId5" Type="http://schemas.openxmlformats.org/officeDocument/2006/relationships/hyperlink" Target="http://tr.wikipedia.org/wiki/Mekanik" TargetMode="External"/><Relationship Id="rId10" Type="http://schemas.openxmlformats.org/officeDocument/2006/relationships/hyperlink" Target="http://tr.wikipedia.org/wiki/Radyo" TargetMode="External"/><Relationship Id="rId4" Type="http://schemas.openxmlformats.org/officeDocument/2006/relationships/hyperlink" Target="http://tr.wikipedia.org/wiki/Douglas_Engelbart" TargetMode="External"/><Relationship Id="rId9" Type="http://schemas.openxmlformats.org/officeDocument/2006/relationships/hyperlink" Target="http://tr.wikipedia.org/wiki/K%C4%B1z%C4%B1l%C3%B6tesi"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gazi.edu.t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tr-TR">
                <a:solidFill>
                  <a:srgbClr val="FF3300"/>
                </a:solidFill>
              </a:rPr>
              <a:t>Ders:Bilişim Teknolojileri</a:t>
            </a:r>
          </a:p>
        </p:txBody>
      </p:sp>
      <p:sp>
        <p:nvSpPr>
          <p:cNvPr id="3075" name="Rectangle 3"/>
          <p:cNvSpPr>
            <a:spLocks noGrp="1" noChangeArrowheads="1"/>
          </p:cNvSpPr>
          <p:nvPr>
            <p:ph type="subTitle" idx="1"/>
          </p:nvPr>
        </p:nvSpPr>
        <p:spPr/>
        <p:txBody>
          <a:bodyPr/>
          <a:lstStyle/>
          <a:p>
            <a:r>
              <a:rPr lang="tr-TR">
                <a:solidFill>
                  <a:srgbClr val="FF3300"/>
                </a:solidFill>
              </a:rPr>
              <a:t>Konu:Bilgisayarın </a:t>
            </a:r>
          </a:p>
          <a:p>
            <a:r>
              <a:rPr lang="tr-TR">
                <a:solidFill>
                  <a:srgbClr val="FF3300"/>
                </a:solidFill>
              </a:rPr>
              <a:t>Temel Donanım Birimleri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tr-TR" sz="4000" b="1">
                <a:solidFill>
                  <a:srgbClr val="FF3300"/>
                </a:solidFill>
              </a:rPr>
              <a:t>Veri giriş aletleri (Input devices)</a:t>
            </a:r>
            <a:br>
              <a:rPr lang="tr-TR" sz="4000" b="1">
                <a:solidFill>
                  <a:srgbClr val="FF3300"/>
                </a:solidFill>
              </a:rPr>
            </a:br>
            <a:endParaRPr lang="tr-TR" sz="4000" b="1">
              <a:solidFill>
                <a:srgbClr val="FF3300"/>
              </a:solidFill>
            </a:endParaRPr>
          </a:p>
        </p:txBody>
      </p:sp>
      <p:sp>
        <p:nvSpPr>
          <p:cNvPr id="12291" name="Rectangle 3"/>
          <p:cNvSpPr>
            <a:spLocks noGrp="1" noChangeArrowheads="1"/>
          </p:cNvSpPr>
          <p:nvPr>
            <p:ph type="body" idx="1"/>
          </p:nvPr>
        </p:nvSpPr>
        <p:spPr/>
        <p:txBody>
          <a:bodyPr/>
          <a:lstStyle/>
          <a:p>
            <a:r>
              <a:rPr lang="tr-TR"/>
              <a:t>Bilgisayara veri girmek için kullanılır, bunlar genellikle klavye (keyboard), fare( mouse), oyun çubuğu (joystick) veya tarayıcı (scanner).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tr-TR" sz="4000" b="1">
                <a:solidFill>
                  <a:srgbClr val="FF3300"/>
                </a:solidFill>
              </a:rPr>
              <a:t>Merkezi veri işleme ünitesi (Central processing unit; CPU)</a:t>
            </a:r>
            <a:br>
              <a:rPr lang="tr-TR" sz="4000" b="1">
                <a:solidFill>
                  <a:srgbClr val="FF3300"/>
                </a:solidFill>
              </a:rPr>
            </a:br>
            <a:endParaRPr lang="tr-TR" sz="4000" b="1">
              <a:solidFill>
                <a:srgbClr val="FF3300"/>
              </a:solidFill>
            </a:endParaRPr>
          </a:p>
        </p:txBody>
      </p:sp>
      <p:sp>
        <p:nvSpPr>
          <p:cNvPr id="13315" name="Rectangle 3"/>
          <p:cNvSpPr>
            <a:spLocks noGrp="1" noChangeArrowheads="1"/>
          </p:cNvSpPr>
          <p:nvPr>
            <p:ph type="body" idx="1"/>
          </p:nvPr>
        </p:nvSpPr>
        <p:spPr/>
        <p:txBody>
          <a:bodyPr/>
          <a:lstStyle/>
          <a:p>
            <a:r>
              <a:rPr lang="tr-TR"/>
              <a:t>Girilen veri üzerinde işlem yapan birim.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tr-TR" b="1">
                <a:solidFill>
                  <a:srgbClr val="FF3300"/>
                </a:solidFill>
              </a:rPr>
              <a:t>Disket</a:t>
            </a:r>
            <a:r>
              <a:rPr lang="tr-TR">
                <a:solidFill>
                  <a:srgbClr val="FF3300"/>
                </a:solidFill>
              </a:rPr>
              <a:t>, (</a:t>
            </a:r>
            <a:r>
              <a:rPr lang="tr-TR" b="1">
                <a:solidFill>
                  <a:srgbClr val="FF3300"/>
                </a:solidFill>
              </a:rPr>
              <a:t>Floppy disk</a:t>
            </a:r>
            <a:r>
              <a:rPr lang="tr-TR">
                <a:solidFill>
                  <a:srgbClr val="FF3300"/>
                </a:solidFill>
              </a:rPr>
              <a:t>)</a:t>
            </a:r>
            <a:r>
              <a:rPr lang="tr-TR"/>
              <a:t> </a:t>
            </a:r>
          </a:p>
        </p:txBody>
      </p:sp>
      <p:sp>
        <p:nvSpPr>
          <p:cNvPr id="14339" name="Rectangle 3"/>
          <p:cNvSpPr>
            <a:spLocks noGrp="1" noChangeArrowheads="1"/>
          </p:cNvSpPr>
          <p:nvPr>
            <p:ph type="body" idx="1"/>
          </p:nvPr>
        </p:nvSpPr>
        <p:spPr/>
        <p:txBody>
          <a:bodyPr/>
          <a:lstStyle/>
          <a:p>
            <a:r>
              <a:rPr lang="tr-TR"/>
              <a:t> B</a:t>
            </a:r>
            <a:r>
              <a:rPr lang="tr-TR">
                <a:hlinkClick r:id="rId2" tooltip="Bilgisayar"/>
              </a:rPr>
              <a:t>ilgisayardaki</a:t>
            </a:r>
            <a:r>
              <a:rPr lang="tr-TR"/>
              <a:t> bilgiyi taşımak için kullanılan, üzerine demir oksit kaplanmış bir </a:t>
            </a:r>
            <a:r>
              <a:rPr lang="tr-TR">
                <a:hlinkClick r:id="rId3" tooltip="Plastik"/>
              </a:rPr>
              <a:t>plastik</a:t>
            </a:r>
            <a:r>
              <a:rPr lang="tr-TR"/>
              <a:t> diskin yine plastik bir kap içerisine yerleştirilmesiyle oluşturulmuş manyetik </a:t>
            </a:r>
            <a:r>
              <a:rPr lang="tr-TR">
                <a:hlinkClick r:id="rId4" tooltip="Veri saklama ortamı (sayfa mevcut değil)"/>
              </a:rPr>
              <a:t>veri saklama ortamı</a:t>
            </a:r>
            <a:r>
              <a:rPr lang="tr-TR"/>
              <a:t>dır.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tr-TR">
                <a:solidFill>
                  <a:srgbClr val="FF3300"/>
                </a:solidFill>
              </a:rPr>
              <a:t>Ram:</a:t>
            </a:r>
          </a:p>
        </p:txBody>
      </p:sp>
      <p:sp>
        <p:nvSpPr>
          <p:cNvPr id="15363" name="Rectangle 3"/>
          <p:cNvSpPr>
            <a:spLocks noGrp="1" noChangeArrowheads="1"/>
          </p:cNvSpPr>
          <p:nvPr>
            <p:ph type="body" idx="1"/>
          </p:nvPr>
        </p:nvSpPr>
        <p:spPr/>
        <p:txBody>
          <a:bodyPr/>
          <a:lstStyle/>
          <a:p>
            <a:r>
              <a:rPr lang="tr-TR"/>
              <a:t> M</a:t>
            </a:r>
            <a:r>
              <a:rPr lang="tr-TR">
                <a:hlinkClick r:id="rId2" tooltip="Mikroişlemciler"/>
              </a:rPr>
              <a:t>ikroişlemcili</a:t>
            </a:r>
            <a:r>
              <a:rPr lang="tr-TR"/>
              <a:t> sistemlerde kullanılan bir tür </a:t>
            </a:r>
            <a:r>
              <a:rPr lang="tr-TR">
                <a:hlinkClick r:id="rId3" tooltip="Veri deposu (sayfa mevcut değil)"/>
              </a:rPr>
              <a:t>veri deposudur</a:t>
            </a:r>
            <a:r>
              <a:rPr lang="tr-TR"/>
              <a:t>. Buna karşın diğer hafıza aygıtları (manyetik kasetler, </a:t>
            </a:r>
            <a:r>
              <a:rPr lang="tr-TR">
                <a:hlinkClick r:id="rId4" tooltip="Disk"/>
              </a:rPr>
              <a:t>diskler</a:t>
            </a:r>
            <a:r>
              <a:rPr lang="tr-TR"/>
              <a:t>) saklama ortamındaki verilere önceden belirlenen bir sırada ulaşabilmektedir, çünkü mekanik tasarımları ancak buna izin vermektedir.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tr-TR">
                <a:solidFill>
                  <a:srgbClr val="FF3300"/>
                </a:solidFill>
              </a:rPr>
              <a:t>Kasa:</a:t>
            </a:r>
          </a:p>
        </p:txBody>
      </p:sp>
      <p:sp>
        <p:nvSpPr>
          <p:cNvPr id="16387" name="Rectangle 3"/>
          <p:cNvSpPr>
            <a:spLocks noGrp="1" noChangeArrowheads="1"/>
          </p:cNvSpPr>
          <p:nvPr>
            <p:ph type="body" idx="1"/>
          </p:nvPr>
        </p:nvSpPr>
        <p:spPr/>
        <p:txBody>
          <a:bodyPr/>
          <a:lstStyle/>
          <a:p>
            <a:pPr>
              <a:buFontTx/>
              <a:buNone/>
            </a:pPr>
            <a:r>
              <a:rPr lang="tr-TR"/>
              <a:t>Bilgisayar kasası kısaca bu birimleri içinde bulundurur.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tr-TR">
                <a:solidFill>
                  <a:srgbClr val="FF3300"/>
                </a:solidFill>
              </a:rPr>
              <a:t>Monitör:</a:t>
            </a:r>
          </a:p>
        </p:txBody>
      </p:sp>
      <p:sp>
        <p:nvSpPr>
          <p:cNvPr id="17411" name="Rectangle 3"/>
          <p:cNvSpPr>
            <a:spLocks noGrp="1" noChangeArrowheads="1"/>
          </p:cNvSpPr>
          <p:nvPr>
            <p:ph type="body" idx="1"/>
          </p:nvPr>
        </p:nvSpPr>
        <p:spPr/>
        <p:txBody>
          <a:bodyPr/>
          <a:lstStyle/>
          <a:p>
            <a:pPr>
              <a:lnSpc>
                <a:spcPct val="80000"/>
              </a:lnSpc>
            </a:pPr>
            <a:r>
              <a:rPr lang="tr-TR" sz="2000"/>
              <a:t>Monitör, görüntü sergilemek için kullanılan </a:t>
            </a:r>
            <a:r>
              <a:rPr lang="tr-TR" sz="2000">
                <a:hlinkClick r:id="rId2" tooltip="Elektronik"/>
              </a:rPr>
              <a:t>elektronik</a:t>
            </a:r>
            <a:r>
              <a:rPr lang="tr-TR" sz="2000"/>
              <a:t> ya da elektro-mekanik </a:t>
            </a:r>
            <a:r>
              <a:rPr lang="tr-TR" sz="2000">
                <a:hlinkClick r:id="rId3" tooltip="Aygıt"/>
              </a:rPr>
              <a:t>aygıtların</a:t>
            </a:r>
            <a:r>
              <a:rPr lang="tr-TR" sz="2000"/>
              <a:t> genel adıdır. Monitör, başta </a:t>
            </a:r>
            <a:r>
              <a:rPr lang="tr-TR" sz="2000">
                <a:hlinkClick r:id="rId4" tooltip="Televizyon"/>
              </a:rPr>
              <a:t>televizyon</a:t>
            </a:r>
            <a:r>
              <a:rPr lang="tr-TR" sz="2000"/>
              <a:t> ve</a:t>
            </a:r>
            <a:r>
              <a:rPr lang="tr-TR" sz="2000">
                <a:hlinkClick r:id="rId5" tooltip="Bilgisayar"/>
              </a:rPr>
              <a:t>bilgisayar</a:t>
            </a:r>
            <a:r>
              <a:rPr lang="tr-TR" sz="2000"/>
              <a:t> olmak üzere birçok elektronik cihazın en önemli çıktı aygıtıdır. Monitör, </a:t>
            </a:r>
            <a:r>
              <a:rPr lang="tr-TR" sz="2000">
                <a:hlinkClick r:id="rId6" tooltip="Plastik"/>
              </a:rPr>
              <a:t>plastik</a:t>
            </a:r>
            <a:r>
              <a:rPr lang="tr-TR" sz="2000"/>
              <a:t> bir muhafaza içerisinde gerekli elektronik devreleri, güç transformatörünü ve resmi oluşturan birimleri içerir. Monitörle bilgisayar arasındaki iletişimi </a:t>
            </a:r>
            <a:r>
              <a:rPr lang="tr-TR" sz="2000">
                <a:hlinkClick r:id="rId7" tooltip="Ekran kartı"/>
              </a:rPr>
              <a:t>ekran kartı</a:t>
            </a:r>
            <a:r>
              <a:rPr lang="tr-TR" sz="2000"/>
              <a:t> sağlar. Yani, monitörden çıkan veri </a:t>
            </a:r>
            <a:r>
              <a:rPr lang="tr-TR" sz="2000">
                <a:hlinkClick r:id="rId8" tooltip="Kablo"/>
              </a:rPr>
              <a:t>kablosu</a:t>
            </a:r>
            <a:r>
              <a:rPr lang="tr-TR" sz="2000"/>
              <a:t> bilgisayar kasasında ekran kartına bağlanır. Monitörlerin boyutları inç ölçü cinsinden belirlenir. Monitörlerin boyutları, 14 inç, 15 inç, 15.4 inç(laptop), 17 inç, 19 inç, 22 inç gibi değerlerle ifade edilir. Bu boyut monitör ekranının bir köşesinden diğer köşesine olan uzaklıktır.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tr-TR">
                <a:solidFill>
                  <a:srgbClr val="FF3300"/>
                </a:solidFill>
              </a:rPr>
              <a:t>İlgili resimler :</a:t>
            </a:r>
          </a:p>
        </p:txBody>
      </p:sp>
      <p:sp>
        <p:nvSpPr>
          <p:cNvPr id="18435" name="Rectangle 3"/>
          <p:cNvSpPr>
            <a:spLocks noGrp="1" noChangeArrowheads="1"/>
          </p:cNvSpPr>
          <p:nvPr>
            <p:ph type="body" idx="1"/>
          </p:nvPr>
        </p:nvSpPr>
        <p:spPr/>
        <p:txBody>
          <a:bodyPr/>
          <a:lstStyle/>
          <a:p>
            <a:endParaRPr lang="tr-TR"/>
          </a:p>
        </p:txBody>
      </p:sp>
      <p:pic>
        <p:nvPicPr>
          <p:cNvPr id="18436" name="Picture 4" descr="indir"/>
          <p:cNvPicPr>
            <a:picLocks noChangeAspect="1" noChangeArrowheads="1"/>
          </p:cNvPicPr>
          <p:nvPr/>
        </p:nvPicPr>
        <p:blipFill>
          <a:blip r:embed="rId2" cstate="print"/>
          <a:srcRect/>
          <a:stretch>
            <a:fillRect/>
          </a:stretch>
        </p:blipFill>
        <p:spPr bwMode="auto">
          <a:xfrm>
            <a:off x="539750" y="1989138"/>
            <a:ext cx="4824413" cy="3613150"/>
          </a:xfrm>
          <a:prstGeom prst="rect">
            <a:avLst/>
          </a:prstGeom>
          <a:noFill/>
        </p:spPr>
      </p:pic>
      <p:pic>
        <p:nvPicPr>
          <p:cNvPr id="18437" name="Picture 5" descr="indir (2)"/>
          <p:cNvPicPr>
            <a:picLocks noChangeAspect="1" noChangeArrowheads="1"/>
          </p:cNvPicPr>
          <p:nvPr/>
        </p:nvPicPr>
        <p:blipFill>
          <a:blip r:embed="rId3" cstate="print"/>
          <a:srcRect/>
          <a:stretch>
            <a:fillRect/>
          </a:stretch>
        </p:blipFill>
        <p:spPr bwMode="auto">
          <a:xfrm>
            <a:off x="6011863" y="2133600"/>
            <a:ext cx="2446337" cy="345598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tr-TR">
                <a:solidFill>
                  <a:srgbClr val="FF3300"/>
                </a:solidFill>
              </a:rPr>
              <a:t>Klavye:</a:t>
            </a:r>
          </a:p>
        </p:txBody>
      </p:sp>
      <p:sp>
        <p:nvSpPr>
          <p:cNvPr id="19459" name="Rectangle 3"/>
          <p:cNvSpPr>
            <a:spLocks noGrp="1" noChangeArrowheads="1"/>
          </p:cNvSpPr>
          <p:nvPr>
            <p:ph type="body" idx="1"/>
          </p:nvPr>
        </p:nvSpPr>
        <p:spPr/>
        <p:txBody>
          <a:bodyPr/>
          <a:lstStyle/>
          <a:p>
            <a:pPr>
              <a:buFontTx/>
              <a:buNone/>
            </a:pPr>
            <a:r>
              <a:rPr lang="tr-TR"/>
              <a:t>Klavye yazı yazmamızı sağlayan yapı birimidir.günümüzde Q ve F olmak üzere 2 tip klavye vardır.</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tr-TR">
                <a:solidFill>
                  <a:srgbClr val="FF3300"/>
                </a:solidFill>
              </a:rPr>
              <a:t>Klavye:</a:t>
            </a:r>
          </a:p>
        </p:txBody>
      </p:sp>
      <p:sp>
        <p:nvSpPr>
          <p:cNvPr id="20483" name="Rectangle 3"/>
          <p:cNvSpPr>
            <a:spLocks noGrp="1" noChangeArrowheads="1"/>
          </p:cNvSpPr>
          <p:nvPr>
            <p:ph type="body" idx="1"/>
          </p:nvPr>
        </p:nvSpPr>
        <p:spPr/>
        <p:txBody>
          <a:bodyPr/>
          <a:lstStyle/>
          <a:p>
            <a:pPr>
              <a:lnSpc>
                <a:spcPct val="80000"/>
              </a:lnSpc>
            </a:pPr>
            <a:r>
              <a:rPr lang="tr-TR" sz="1200"/>
              <a:t/>
            </a:r>
            <a:br>
              <a:rPr lang="tr-TR" sz="1200"/>
            </a:br>
            <a:r>
              <a:rPr lang="tr-TR" sz="1200" b="1"/>
              <a:t>Esc (Escape):</a:t>
            </a:r>
            <a:r>
              <a:rPr lang="tr-TR" sz="1200"/>
              <a:t> Verilen komutları iptal etmekte, bazen de programlardan çıkışta kullanılır.</a:t>
            </a:r>
            <a:br>
              <a:rPr lang="tr-TR" sz="1200"/>
            </a:br>
            <a:r>
              <a:rPr lang="tr-TR" sz="1200"/>
              <a:t/>
            </a:r>
            <a:br>
              <a:rPr lang="tr-TR" sz="1200"/>
            </a:br>
            <a:r>
              <a:rPr lang="tr-TR" sz="1200" b="1"/>
              <a:t>Sekme (Tab):</a:t>
            </a:r>
            <a:r>
              <a:rPr lang="tr-TR" sz="1200"/>
              <a:t> Yazıda imleci sağa doğru hızlı bir şekilde kaydırmaya yarar. (Başka tuşlarla birlikte farklı işlevler görür: Alt+Tab: Pencereler arasında geçişi sağlar.)</a:t>
            </a:r>
            <a:br>
              <a:rPr lang="tr-TR" sz="1200"/>
            </a:br>
            <a:r>
              <a:rPr lang="tr-TR" sz="1200"/>
              <a:t/>
            </a:r>
            <a:br>
              <a:rPr lang="tr-TR" sz="1200"/>
            </a:br>
            <a:r>
              <a:rPr lang="tr-TR" sz="1200" b="1"/>
              <a:t>Büyük Harf Kilitleme Tuşu (Caps Lock):</a:t>
            </a:r>
            <a:r>
              <a:rPr lang="tr-TR" sz="1200"/>
              <a:t> Sürekli büyük veya küçük harf yazmakta kullanılır.Tuşa basıldığında gösterge ışığı yanar.</a:t>
            </a:r>
            <a:br>
              <a:rPr lang="tr-TR" sz="1200"/>
            </a:br>
            <a:r>
              <a:rPr lang="tr-TR" sz="1200"/>
              <a:t/>
            </a:r>
            <a:br>
              <a:rPr lang="tr-TR" sz="1200"/>
            </a:br>
            <a:r>
              <a:rPr lang="tr-TR" sz="1200" b="1"/>
              <a:t>Kaldırma (Shift) Tuşu:</a:t>
            </a:r>
            <a:r>
              <a:rPr lang="tr-TR" sz="1200"/>
              <a:t> Tek başına bir görevi yoktur, başka tuşlarla birlikte kullanılır.Yazıda Shift'e basılı tutarken bir harfe basarsak büyük harf yazar.Kelimenin yalnızca ilk harfini büyük yazacaksak Caps Lock yerine bu tuşu kullanmalıyız.Ayrıca birden çok karakter içeren tuşlarda üstteki karakterin yazılmasını sağlar.</a:t>
            </a:r>
            <a:br>
              <a:rPr lang="tr-TR" sz="1200"/>
            </a:br>
            <a:r>
              <a:rPr lang="tr-TR" sz="1200"/>
              <a:t/>
            </a:r>
            <a:br>
              <a:rPr lang="tr-TR" sz="1200"/>
            </a:br>
            <a:r>
              <a:rPr lang="tr-TR" sz="1200" b="1"/>
              <a:t>Kontrol (Ctrl) Tuşu:</a:t>
            </a:r>
            <a:r>
              <a:rPr lang="tr-TR" sz="1200"/>
              <a:t>Tek başına bir görevi yoktur, başka tuşlarla birlikte kullanılır.(Ctrl+X vb.)</a:t>
            </a:r>
            <a:br>
              <a:rPr lang="tr-TR" sz="1200"/>
            </a:br>
            <a:r>
              <a:rPr lang="tr-TR" sz="1200"/>
              <a:t/>
            </a:r>
            <a:br>
              <a:rPr lang="tr-TR" sz="1200"/>
            </a:br>
            <a:r>
              <a:rPr lang="tr-TR" sz="1200" b="1"/>
              <a:t>Windows Tuşu:</a:t>
            </a:r>
            <a:r>
              <a:rPr lang="tr-TR" sz="1200"/>
              <a:t> Başlat mönüsünün açılmasını sağlar.</a:t>
            </a:r>
            <a:br>
              <a:rPr lang="tr-TR" sz="1200"/>
            </a:br>
            <a:r>
              <a:rPr lang="tr-TR" sz="1200"/>
              <a:t/>
            </a:r>
            <a:br>
              <a:rPr lang="tr-TR" sz="1200"/>
            </a:br>
            <a:r>
              <a:rPr lang="tr-TR" sz="1200" b="1"/>
              <a:t>Alt:</a:t>
            </a:r>
            <a:r>
              <a:rPr lang="tr-TR" sz="1200"/>
              <a:t> Açık pencerenin mönüsünün etkinleştirilmesini sağlar.</a:t>
            </a:r>
            <a:br>
              <a:rPr lang="tr-TR" sz="1200"/>
            </a:br>
            <a:r>
              <a:rPr lang="tr-TR" sz="1200" b="1"/>
              <a:t/>
            </a:r>
            <a:br>
              <a:rPr lang="tr-TR" sz="1200" b="1"/>
            </a:br>
            <a:r>
              <a:rPr lang="tr-TR" sz="1200" b="1"/>
              <a:t>Boşluk Çubuğu (Space Bar) :</a:t>
            </a:r>
            <a:r>
              <a:rPr lang="tr-TR" sz="1200"/>
              <a:t> Yazıda iki kelime arasında boşluk bırakmaya yarar.</a:t>
            </a:r>
            <a:br>
              <a:rPr lang="tr-TR" sz="1200"/>
            </a:br>
            <a:r>
              <a:rPr lang="tr-TR" sz="1200"/>
              <a:t/>
            </a:r>
            <a:br>
              <a:rPr lang="tr-TR" sz="1200"/>
            </a:br>
            <a:r>
              <a:rPr lang="tr-TR" sz="1200" b="1"/>
              <a:t>Alt Gr :</a:t>
            </a:r>
            <a:r>
              <a:rPr lang="tr-TR" sz="1200"/>
              <a:t> Tek başına bir görevi yoktur, başka tuşlarla birlikte kullanılır.Yazıda birden çok karakter içeren tuşlarda üçüncü karakterin yazılmasını sağlar.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tr-TR">
                <a:solidFill>
                  <a:srgbClr val="FF3300"/>
                </a:solidFill>
              </a:rPr>
              <a:t>Klavye:</a:t>
            </a:r>
          </a:p>
        </p:txBody>
      </p:sp>
      <p:sp>
        <p:nvSpPr>
          <p:cNvPr id="21507" name="Rectangle 3"/>
          <p:cNvSpPr>
            <a:spLocks noGrp="1" noChangeArrowheads="1"/>
          </p:cNvSpPr>
          <p:nvPr>
            <p:ph type="body" idx="1"/>
          </p:nvPr>
        </p:nvSpPr>
        <p:spPr/>
        <p:txBody>
          <a:bodyPr/>
          <a:lstStyle/>
          <a:p>
            <a:pPr>
              <a:lnSpc>
                <a:spcPct val="80000"/>
              </a:lnSpc>
            </a:pPr>
            <a:r>
              <a:rPr lang="tr-TR" sz="1400" b="1"/>
              <a:t>Enter:</a:t>
            </a:r>
            <a:r>
              <a:rPr lang="tr-TR" sz="1400"/>
              <a:t> Yapılan işlemi onaylamaya yarar.(Bilgisayarı kapatmada olduğu gibi). Yazıda bir alt satıra geçmeye yarar.Ayrıca seçili dosya ve klasörleri açar.</a:t>
            </a:r>
            <a:br>
              <a:rPr lang="tr-TR" sz="1400"/>
            </a:br>
            <a:r>
              <a:rPr lang="tr-TR" sz="1400"/>
              <a:t/>
            </a:r>
            <a:br>
              <a:rPr lang="tr-TR" sz="1400"/>
            </a:br>
            <a:r>
              <a:rPr lang="tr-TR" sz="1400" b="1"/>
              <a:t>Back Space:</a:t>
            </a:r>
            <a:r>
              <a:rPr lang="tr-TR" sz="1400"/>
              <a:t> Yazıda imlecin solundaki karakteri silmeye yarar.</a:t>
            </a:r>
            <a:br>
              <a:rPr lang="tr-TR" sz="1400"/>
            </a:br>
            <a:r>
              <a:rPr lang="tr-TR" sz="1400"/>
              <a:t/>
            </a:r>
            <a:br>
              <a:rPr lang="tr-TR" sz="1400"/>
            </a:br>
            <a:r>
              <a:rPr lang="tr-TR" sz="1400" b="1"/>
              <a:t>Delete :</a:t>
            </a:r>
            <a:r>
              <a:rPr lang="tr-TR" sz="1400"/>
              <a:t> Yazıda imlecin sağındaki karakteri siler.Ayrıca seçili dosya ve klasörleri silmeye yarar.</a:t>
            </a:r>
            <a:br>
              <a:rPr lang="tr-TR" sz="1400"/>
            </a:br>
            <a:r>
              <a:rPr lang="tr-TR" sz="1400"/>
              <a:t/>
            </a:r>
            <a:br>
              <a:rPr lang="tr-TR" sz="1400"/>
            </a:br>
            <a:r>
              <a:rPr lang="tr-TR" sz="1400" b="1"/>
              <a:t>Insert :</a:t>
            </a:r>
            <a:r>
              <a:rPr lang="tr-TR" sz="1400"/>
              <a:t> Bu tuşa basıldığında yazılan karakter imlecin sağındaki karakteri siler ve onu yerine geçer.</a:t>
            </a:r>
            <a:br>
              <a:rPr lang="tr-TR" sz="1400"/>
            </a:br>
            <a:r>
              <a:rPr lang="tr-TR" sz="1400"/>
              <a:t>Home : İmleci bulunulan satırın başına götürür.</a:t>
            </a:r>
            <a:br>
              <a:rPr lang="tr-TR" sz="1400"/>
            </a:br>
            <a:r>
              <a:rPr lang="tr-TR" sz="1400"/>
              <a:t/>
            </a:r>
            <a:br>
              <a:rPr lang="tr-TR" sz="1400"/>
            </a:br>
            <a:r>
              <a:rPr lang="tr-TR" sz="1400" b="1"/>
              <a:t>End :</a:t>
            </a:r>
            <a:r>
              <a:rPr lang="tr-TR" sz="1400"/>
              <a:t> İmleci bulunulan satırın sonuna götürür.</a:t>
            </a:r>
            <a:br>
              <a:rPr lang="tr-TR" sz="1400"/>
            </a:br>
            <a:r>
              <a:rPr lang="tr-TR" sz="1400"/>
              <a:t/>
            </a:r>
            <a:br>
              <a:rPr lang="tr-TR" sz="1400"/>
            </a:br>
            <a:r>
              <a:rPr lang="tr-TR" sz="1400" b="1"/>
              <a:t>Page Up :</a:t>
            </a:r>
            <a:r>
              <a:rPr lang="tr-TR" sz="1400"/>
              <a:t> Yazıda imleci bir ekran veya bir sayfa yukarı götürür.</a:t>
            </a:r>
            <a:br>
              <a:rPr lang="tr-TR" sz="1400"/>
            </a:br>
            <a:r>
              <a:rPr lang="tr-TR" sz="1400" b="1"/>
              <a:t>Page Down :</a:t>
            </a:r>
            <a:r>
              <a:rPr lang="tr-TR" sz="1400"/>
              <a:t> Yazıda imleci bir ekran veya bir sayfa yukarı götürür.</a:t>
            </a:r>
            <a:br>
              <a:rPr lang="tr-TR" sz="1400"/>
            </a:br>
            <a:r>
              <a:rPr lang="tr-TR" sz="1400"/>
              <a:t/>
            </a:r>
            <a:br>
              <a:rPr lang="tr-TR" sz="1400"/>
            </a:br>
            <a:r>
              <a:rPr lang="tr-TR" sz="1400" b="1"/>
              <a:t>Num Lock :</a:t>
            </a:r>
            <a:r>
              <a:rPr lang="tr-TR" sz="1400"/>
              <a:t> Sayı tuşlarının sayı yazması ile yön tuşu olarak kullanılması arasında geçiş yapmasını sağlar.</a:t>
            </a:r>
            <a:br>
              <a:rPr lang="tr-TR" sz="1400"/>
            </a:br>
            <a:r>
              <a:rPr lang="tr-TR" sz="1400"/>
              <a:t/>
            </a:r>
            <a:br>
              <a:rPr lang="tr-TR" sz="1400"/>
            </a:br>
            <a:r>
              <a:rPr lang="tr-TR" sz="1400" b="1"/>
              <a:t>Print Screen :</a:t>
            </a:r>
            <a:r>
              <a:rPr lang="tr-TR" sz="1400"/>
              <a:t> Ekranda görülen her şeyin yazdırılmasını sağlar.</a:t>
            </a:r>
            <a:br>
              <a:rPr lang="tr-TR" sz="1400"/>
            </a:br>
            <a:r>
              <a:rPr lang="tr-TR" sz="1400"/>
              <a:t/>
            </a:r>
            <a:br>
              <a:rPr lang="tr-TR" sz="1400"/>
            </a:br>
            <a:r>
              <a:rPr lang="tr-TR" sz="1400" b="1"/>
              <a:t>Yön Tuşları :</a:t>
            </a:r>
            <a:r>
              <a:rPr lang="tr-TR" sz="1400"/>
              <a:t> Yazıda imlecin sağa, sola, aşağı ve yukarı hareket ettirilmesini sağlar.</a:t>
            </a:r>
            <a:br>
              <a:rPr lang="tr-TR" sz="1400"/>
            </a:br>
            <a:endParaRPr lang="tr-TR" sz="14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tr-TR" sz="4000" b="1">
                <a:solidFill>
                  <a:srgbClr val="FF3300"/>
                </a:solidFill>
              </a:rPr>
              <a:t>Sabit Disk :</a:t>
            </a:r>
            <a:r>
              <a:rPr lang="tr-TR" sz="4000" b="1"/>
              <a:t> </a:t>
            </a:r>
            <a:br>
              <a:rPr lang="tr-TR" sz="4000" b="1"/>
            </a:br>
            <a:endParaRPr lang="tr-TR" sz="4000" b="1"/>
          </a:p>
        </p:txBody>
      </p:sp>
      <p:sp>
        <p:nvSpPr>
          <p:cNvPr id="4099" name="Rectangle 3"/>
          <p:cNvSpPr>
            <a:spLocks noGrp="1" noChangeArrowheads="1"/>
          </p:cNvSpPr>
          <p:nvPr>
            <p:ph type="body" idx="1"/>
          </p:nvPr>
        </p:nvSpPr>
        <p:spPr/>
        <p:txBody>
          <a:bodyPr/>
          <a:lstStyle/>
          <a:p>
            <a:r>
              <a:rPr lang="tr-TR"/>
              <a:t>Verilerin toplandığı bir depolama aracıdır. Hard-disk olarak da anılır. İçerisinde bulunan metal plakalar yüzünden hard-disk adı verilmiştir. Çeşitli markalarda ve kapasitelerde bulunabilir.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tr-TR">
                <a:solidFill>
                  <a:srgbClr val="FF3300"/>
                </a:solidFill>
              </a:rPr>
              <a:t>Klavye:</a:t>
            </a:r>
          </a:p>
        </p:txBody>
      </p:sp>
      <p:sp>
        <p:nvSpPr>
          <p:cNvPr id="22531" name="Rectangle 3"/>
          <p:cNvSpPr>
            <a:spLocks noGrp="1" noChangeArrowheads="1"/>
          </p:cNvSpPr>
          <p:nvPr>
            <p:ph type="body" idx="1"/>
          </p:nvPr>
        </p:nvSpPr>
        <p:spPr/>
        <p:txBody>
          <a:bodyPr/>
          <a:lstStyle/>
          <a:p>
            <a:pPr>
              <a:lnSpc>
                <a:spcPct val="80000"/>
              </a:lnSpc>
            </a:pPr>
            <a:r>
              <a:rPr lang="tr-TR" sz="2000" b="1"/>
              <a:t/>
            </a:r>
            <a:br>
              <a:rPr lang="tr-TR" sz="2000" b="1"/>
            </a:br>
            <a:r>
              <a:rPr lang="tr-TR" sz="2000" b="1"/>
              <a:t>FONKSİYON TUŞLARI :</a:t>
            </a:r>
            <a:r>
              <a:rPr lang="tr-TR" sz="2000"/>
              <a:t/>
            </a:r>
            <a:br>
              <a:rPr lang="tr-TR" sz="2000"/>
            </a:br>
            <a:r>
              <a:rPr lang="tr-TR" sz="2000" b="1"/>
              <a:t/>
            </a:r>
            <a:br>
              <a:rPr lang="tr-TR" sz="2000" b="1"/>
            </a:br>
            <a:r>
              <a:rPr lang="tr-TR" sz="2000" b="1"/>
              <a:t>F1:</a:t>
            </a:r>
            <a:r>
              <a:rPr lang="tr-TR" sz="2000"/>
              <a:t> Yardım penceresini açar</a:t>
            </a:r>
            <a:br>
              <a:rPr lang="tr-TR" sz="2000"/>
            </a:br>
            <a:r>
              <a:rPr lang="tr-TR" sz="2000" b="1"/>
              <a:t>F2:</a:t>
            </a:r>
            <a:r>
              <a:rPr lang="tr-TR" sz="2000"/>
              <a:t> Dosya ve klasörlerin isimlerini değiştirmekte kullanılır.</a:t>
            </a:r>
            <a:br>
              <a:rPr lang="tr-TR" sz="2000"/>
            </a:br>
            <a:r>
              <a:rPr lang="tr-TR" sz="2000" b="1"/>
              <a:t>F3 :</a:t>
            </a:r>
            <a:r>
              <a:rPr lang="tr-TR" sz="2000"/>
              <a:t> Arama penceresini açar.</a:t>
            </a:r>
            <a:br>
              <a:rPr lang="tr-TR" sz="2000"/>
            </a:br>
            <a:r>
              <a:rPr lang="tr-TR" sz="2000" b="1"/>
              <a:t>F4 :</a:t>
            </a:r>
            <a:r>
              <a:rPr lang="tr-TR" sz="2000"/>
              <a:t> Adres çubuğu menüsünü açar.</a:t>
            </a:r>
            <a:br>
              <a:rPr lang="tr-TR" sz="2000"/>
            </a:br>
            <a:r>
              <a:rPr lang="tr-TR" sz="2000" b="1"/>
              <a:t>F5:</a:t>
            </a:r>
            <a:r>
              <a:rPr lang="tr-TR" sz="2000"/>
              <a:t> Dosya veya klasörün içeriğini yeniler.</a:t>
            </a:r>
            <a:br>
              <a:rPr lang="tr-TR" sz="2000"/>
            </a:br>
            <a:r>
              <a:rPr lang="tr-TR" sz="2000" b="1"/>
              <a:t>F11 :</a:t>
            </a:r>
            <a:r>
              <a:rPr lang="tr-TR" sz="2000"/>
              <a:t> Pencereyi tam ekrana dönüştürür.</a:t>
            </a:r>
            <a:br>
              <a:rPr lang="tr-TR" sz="2000"/>
            </a:br>
            <a:r>
              <a:rPr lang="tr-TR" sz="2000"/>
              <a:t/>
            </a:r>
            <a:br>
              <a:rPr lang="tr-TR" sz="2000"/>
            </a:br>
            <a:r>
              <a:rPr lang="tr-TR" sz="2000"/>
              <a:t/>
            </a:r>
            <a:br>
              <a:rPr lang="tr-TR" sz="2000"/>
            </a:br>
            <a:r>
              <a:rPr lang="tr-TR" sz="2000" b="1"/>
              <a:t>NOT :</a:t>
            </a:r>
            <a:r>
              <a:rPr lang="tr-TR" sz="2000"/>
              <a:t> Klavye tuşlarına her program tarafından farklı görevler yüklenebilir.Bu yüzden programa göre, burada yazılanlardan farklı işlevler de görebilirler.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tr-TR">
                <a:solidFill>
                  <a:srgbClr val="FF3300"/>
                </a:solidFill>
              </a:rPr>
              <a:t>Mouse:</a:t>
            </a:r>
          </a:p>
        </p:txBody>
      </p:sp>
      <p:sp>
        <p:nvSpPr>
          <p:cNvPr id="23555" name="Rectangle 3"/>
          <p:cNvSpPr>
            <a:spLocks noGrp="1" noChangeArrowheads="1"/>
          </p:cNvSpPr>
          <p:nvPr>
            <p:ph type="body" idx="1"/>
          </p:nvPr>
        </p:nvSpPr>
        <p:spPr/>
        <p:txBody>
          <a:bodyPr/>
          <a:lstStyle/>
          <a:p>
            <a:pPr>
              <a:lnSpc>
                <a:spcPct val="80000"/>
              </a:lnSpc>
            </a:pPr>
            <a:r>
              <a:rPr lang="tr-TR" sz="2000" b="1"/>
              <a:t>Fare</a:t>
            </a:r>
            <a:r>
              <a:rPr lang="tr-TR" sz="2000"/>
              <a:t> ya da </a:t>
            </a:r>
            <a:r>
              <a:rPr lang="tr-TR" sz="2000" b="1"/>
              <a:t>mouse</a:t>
            </a:r>
            <a:r>
              <a:rPr lang="tr-TR" sz="2000"/>
              <a:t>, genellikle avuç içinde tutulan, hareketleri bilgisayar ekranındaki </a:t>
            </a:r>
            <a:r>
              <a:rPr lang="tr-TR" sz="2000">
                <a:hlinkClick r:id="rId2" tooltip="İmleç"/>
              </a:rPr>
              <a:t>imlecin</a:t>
            </a:r>
            <a:r>
              <a:rPr lang="tr-TR" sz="2000"/>
              <a:t>hareketlerini kontrol eden, bilgi giriş aygıtı. Fare modeline göre üzerinde bir veya daha fazla sayıda tuş ve tekerlek bulunabilir. İlk bilgisayar faresi </a:t>
            </a:r>
            <a:r>
              <a:rPr lang="tr-TR" sz="2000">
                <a:hlinkClick r:id="rId3" tooltip="1964"/>
              </a:rPr>
              <a:t>1964</a:t>
            </a:r>
            <a:r>
              <a:rPr lang="tr-TR" sz="2000"/>
              <a:t> yılında </a:t>
            </a:r>
            <a:r>
              <a:rPr lang="tr-TR" sz="2000">
                <a:hlinkClick r:id="rId4" tooltip="Douglas Engelbart"/>
              </a:rPr>
              <a:t>Douglas Engelbart</a:t>
            </a:r>
            <a:r>
              <a:rPr lang="tr-TR" sz="2000"/>
              <a:t> tarafından yapıldı. Fare el hareketlerini </a:t>
            </a:r>
            <a:r>
              <a:rPr lang="tr-TR" sz="2000">
                <a:hlinkClick r:id="rId5" tooltip="Mekanik"/>
              </a:rPr>
              <a:t>mekanik</a:t>
            </a:r>
            <a:r>
              <a:rPr lang="tr-TR" sz="2000"/>
              <a:t>, </a:t>
            </a:r>
            <a:r>
              <a:rPr lang="tr-TR" sz="2000">
                <a:hlinkClick r:id="rId6" tooltip="LED"/>
              </a:rPr>
              <a:t>LED</a:t>
            </a:r>
            <a:r>
              <a:rPr lang="tr-TR" sz="2000"/>
              <a:t>'li </a:t>
            </a:r>
            <a:r>
              <a:rPr lang="tr-TR" sz="2000">
                <a:hlinkClick r:id="rId7" tooltip="Optik"/>
              </a:rPr>
              <a:t>optik</a:t>
            </a:r>
            <a:r>
              <a:rPr lang="tr-TR" sz="2000"/>
              <a:t>, </a:t>
            </a:r>
            <a:r>
              <a:rPr lang="tr-TR" sz="2000">
                <a:hlinkClick r:id="rId8" tooltip="Laser"/>
              </a:rPr>
              <a:t>laserli</a:t>
            </a:r>
            <a:r>
              <a:rPr lang="tr-TR" sz="2000"/>
              <a:t> optik yöntemle algılayabilir. Fare elde ettiği bilgileri bilgisayara kablo, </a:t>
            </a:r>
            <a:r>
              <a:rPr lang="tr-TR" sz="2000">
                <a:hlinkClick r:id="rId9" tooltip="Kızılötesi"/>
              </a:rPr>
              <a:t>kızılötesi</a:t>
            </a:r>
            <a:r>
              <a:rPr lang="tr-TR" sz="2000"/>
              <a:t>, </a:t>
            </a:r>
            <a:r>
              <a:rPr lang="tr-TR" sz="2000">
                <a:hlinkClick r:id="rId10" tooltip="Radyo"/>
              </a:rPr>
              <a:t>radyo</a:t>
            </a:r>
            <a:r>
              <a:rPr lang="tr-TR" sz="2000"/>
              <a:t> dalgalar veya </a:t>
            </a:r>
            <a:r>
              <a:rPr lang="tr-TR" sz="2000">
                <a:hlinkClick r:id="rId11" tooltip="Bluetooth"/>
              </a:rPr>
              <a:t>Bluetooth</a:t>
            </a:r>
            <a:r>
              <a:rPr lang="tr-TR" sz="2000"/>
              <a:t> ile aktarabilir.</a:t>
            </a:r>
          </a:p>
          <a:p>
            <a:pPr>
              <a:lnSpc>
                <a:spcPct val="80000"/>
              </a:lnSpc>
            </a:pPr>
            <a:r>
              <a:rPr lang="tr-TR" sz="2000"/>
              <a:t>Programın yapısına göre bazen menü seçmek veya ekran içerisinde çalışılacak noktaya gidebilmek </a:t>
            </a:r>
            <a:r>
              <a:rPr lang="tr-TR" sz="2000">
                <a:hlinkClick r:id="rId12" tooltip="Klavye"/>
              </a:rPr>
              <a:t>klavyedeki</a:t>
            </a:r>
            <a:r>
              <a:rPr lang="tr-TR" sz="2000"/>
              <a:t> gösterge tuşlarıyla uzun zaman alabilir. Bu işlemin hızlandırılmasında görev alır.</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tr-TR">
                <a:solidFill>
                  <a:srgbClr val="FF3300"/>
                </a:solidFill>
              </a:rPr>
              <a:t>İlgili resimler:</a:t>
            </a:r>
          </a:p>
        </p:txBody>
      </p:sp>
      <p:sp>
        <p:nvSpPr>
          <p:cNvPr id="24579" name="Rectangle 3"/>
          <p:cNvSpPr>
            <a:spLocks noGrp="1" noChangeArrowheads="1"/>
          </p:cNvSpPr>
          <p:nvPr>
            <p:ph type="body" idx="1"/>
          </p:nvPr>
        </p:nvSpPr>
        <p:spPr/>
        <p:txBody>
          <a:bodyPr/>
          <a:lstStyle/>
          <a:p>
            <a:pPr>
              <a:buFontTx/>
              <a:buNone/>
            </a:pPr>
            <a:endParaRPr lang="tr-TR"/>
          </a:p>
        </p:txBody>
      </p:sp>
      <p:pic>
        <p:nvPicPr>
          <p:cNvPr id="24580" name="Picture 4" descr="indir (3)"/>
          <p:cNvPicPr>
            <a:picLocks noChangeAspect="1" noChangeArrowheads="1"/>
          </p:cNvPicPr>
          <p:nvPr/>
        </p:nvPicPr>
        <p:blipFill>
          <a:blip r:embed="rId2" cstate="print"/>
          <a:srcRect/>
          <a:stretch>
            <a:fillRect/>
          </a:stretch>
        </p:blipFill>
        <p:spPr bwMode="auto">
          <a:xfrm>
            <a:off x="611188" y="1989138"/>
            <a:ext cx="3240087" cy="2373312"/>
          </a:xfrm>
          <a:prstGeom prst="rect">
            <a:avLst/>
          </a:prstGeom>
          <a:noFill/>
        </p:spPr>
      </p:pic>
      <p:pic>
        <p:nvPicPr>
          <p:cNvPr id="24581" name="Picture 5" descr="images"/>
          <p:cNvPicPr>
            <a:picLocks noChangeAspect="1" noChangeArrowheads="1"/>
          </p:cNvPicPr>
          <p:nvPr/>
        </p:nvPicPr>
        <p:blipFill>
          <a:blip r:embed="rId3" cstate="print"/>
          <a:srcRect/>
          <a:stretch>
            <a:fillRect/>
          </a:stretch>
        </p:blipFill>
        <p:spPr bwMode="auto">
          <a:xfrm>
            <a:off x="3995738" y="1916113"/>
            <a:ext cx="3671887" cy="2376487"/>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tr-TR">
                <a:solidFill>
                  <a:srgbClr val="FF3300"/>
                </a:solidFill>
              </a:rPr>
              <a:t>Kaynakça:</a:t>
            </a:r>
          </a:p>
        </p:txBody>
      </p:sp>
      <p:sp>
        <p:nvSpPr>
          <p:cNvPr id="25603" name="Rectangle 3"/>
          <p:cNvSpPr>
            <a:spLocks noGrp="1" noChangeArrowheads="1"/>
          </p:cNvSpPr>
          <p:nvPr>
            <p:ph type="body" idx="1"/>
          </p:nvPr>
        </p:nvSpPr>
        <p:spPr/>
        <p:txBody>
          <a:bodyPr/>
          <a:lstStyle/>
          <a:p>
            <a:r>
              <a:rPr lang="tr-TR">
                <a:hlinkClick r:id="rId2"/>
              </a:rPr>
              <a:t>www.gazi.edu.tr</a:t>
            </a:r>
            <a:r>
              <a:rPr lang="tr-TR"/>
              <a:t>   www.vikipedia.com                                                      </a:t>
            </a:r>
          </a:p>
        </p:txBody>
      </p:sp>
      <p:sp>
        <p:nvSpPr>
          <p:cNvPr id="25604" name="Rectangle 4"/>
          <p:cNvSpPr>
            <a:spLocks noChangeArrowheads="1"/>
          </p:cNvSpPr>
          <p:nvPr/>
        </p:nvSpPr>
        <p:spPr bwMode="auto">
          <a:xfrm>
            <a:off x="3468688" y="3246438"/>
            <a:ext cx="184150" cy="366712"/>
          </a:xfrm>
          <a:prstGeom prst="rect">
            <a:avLst/>
          </a:prstGeom>
          <a:noFill/>
          <a:ln w="9525">
            <a:noFill/>
            <a:miter lim="800000"/>
            <a:headEnd/>
            <a:tailEnd/>
          </a:ln>
          <a:effectLst/>
        </p:spPr>
        <p:txBody>
          <a:bodyPr wrap="none">
            <a:spAutoFit/>
          </a:bodyPr>
          <a:lstStyle/>
          <a:p>
            <a:endParaRPr lang="tr-TR">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tr-TR">
                <a:solidFill>
                  <a:srgbClr val="FF3300"/>
                </a:solidFill>
              </a:rPr>
              <a:t>Öğrenci bilgileri :</a:t>
            </a:r>
          </a:p>
        </p:txBody>
      </p:sp>
      <p:sp>
        <p:nvSpPr>
          <p:cNvPr id="26627" name="Rectangle 3"/>
          <p:cNvSpPr>
            <a:spLocks noGrp="1" noChangeArrowheads="1"/>
          </p:cNvSpPr>
          <p:nvPr>
            <p:ph type="body" idx="1"/>
          </p:nvPr>
        </p:nvSpPr>
        <p:spPr/>
        <p:txBody>
          <a:bodyPr/>
          <a:lstStyle/>
          <a:p>
            <a:r>
              <a:rPr lang="tr-TR">
                <a:solidFill>
                  <a:srgbClr val="FF3300"/>
                </a:solidFill>
              </a:rPr>
              <a:t>Adı Soyadı:</a:t>
            </a:r>
            <a:r>
              <a:rPr lang="tr-TR"/>
              <a:t>Berra Arslan</a:t>
            </a:r>
          </a:p>
          <a:p>
            <a:r>
              <a:rPr lang="tr-TR">
                <a:solidFill>
                  <a:srgbClr val="FF3300"/>
                </a:solidFill>
              </a:rPr>
              <a:t>Sınıfı        :</a:t>
            </a:r>
            <a:r>
              <a:rPr lang="tr-TR"/>
              <a:t>6/D</a:t>
            </a:r>
          </a:p>
          <a:p>
            <a:r>
              <a:rPr lang="tr-TR">
                <a:solidFill>
                  <a:srgbClr val="FF3300"/>
                </a:solidFill>
              </a:rPr>
              <a:t>Numarası  :</a:t>
            </a:r>
            <a:r>
              <a:rPr lang="tr-TR"/>
              <a:t>714</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tr-TR" sz="4000" b="1">
                <a:solidFill>
                  <a:srgbClr val="FF3300"/>
                </a:solidFill>
              </a:rPr>
              <a:t>Disket Sürücü:</a:t>
            </a:r>
            <a:br>
              <a:rPr lang="tr-TR" sz="4000" b="1">
                <a:solidFill>
                  <a:srgbClr val="FF3300"/>
                </a:solidFill>
              </a:rPr>
            </a:br>
            <a:endParaRPr lang="tr-TR" sz="4000" b="1">
              <a:solidFill>
                <a:srgbClr val="FF3300"/>
              </a:solidFill>
            </a:endParaRPr>
          </a:p>
        </p:txBody>
      </p:sp>
      <p:sp>
        <p:nvSpPr>
          <p:cNvPr id="5123" name="Rectangle 3"/>
          <p:cNvSpPr>
            <a:spLocks noGrp="1" noChangeArrowheads="1"/>
          </p:cNvSpPr>
          <p:nvPr>
            <p:ph type="body" idx="1"/>
          </p:nvPr>
        </p:nvSpPr>
        <p:spPr/>
        <p:txBody>
          <a:bodyPr/>
          <a:lstStyle/>
          <a:p>
            <a:r>
              <a:rPr lang="tr-TR"/>
              <a:t>Sürekli depolama için kullanılan disketlerin bilgisayar tarafından okunup yazılmasını sağlayan alettir. Tüm bilgisayar bileşenlerinin zamanla hızlanmasına ve gelişmesine rağmen disket sürücüler hiç değişmemiştir.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tr-TR" sz="4000" b="1">
                <a:solidFill>
                  <a:srgbClr val="FF3300"/>
                </a:solidFill>
              </a:rPr>
              <a:t>CD Sürücü:</a:t>
            </a:r>
            <a:r>
              <a:rPr lang="tr-TR" sz="4000" b="1"/>
              <a:t/>
            </a:r>
            <a:br>
              <a:rPr lang="tr-TR" sz="4000" b="1"/>
            </a:br>
            <a:endParaRPr lang="tr-TR" sz="4000" b="1"/>
          </a:p>
        </p:txBody>
      </p:sp>
      <p:sp>
        <p:nvSpPr>
          <p:cNvPr id="6147" name="Rectangle 3"/>
          <p:cNvSpPr>
            <a:spLocks noGrp="1" noChangeArrowheads="1"/>
          </p:cNvSpPr>
          <p:nvPr>
            <p:ph type="body" idx="1"/>
          </p:nvPr>
        </p:nvSpPr>
        <p:spPr/>
        <p:txBody>
          <a:bodyPr/>
          <a:lstStyle/>
          <a:p>
            <a:r>
              <a:rPr lang="tr-TR"/>
              <a:t>Günümüz multimedia bilgisayarlarının vazgeçilmez bir parçasıdır. Veri saklamak için kullanılan CD’leri okumakta kullanılır. Laser ışınını kullanarak CD üzerindeki izleri okur ve bunları dijital bilgiye çevirir. Uygun program ile bu bilgi alınır ve diğer programların yorumlayabileceği bilgi haline getirilir.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tr-TR" sz="4000">
                <a:solidFill>
                  <a:srgbClr val="FF3300"/>
                </a:solidFill>
              </a:rPr>
              <a:t>İlgili resimler:</a:t>
            </a:r>
            <a:r>
              <a:rPr lang="tr-TR" sz="4000"/>
              <a:t/>
            </a:r>
            <a:br>
              <a:rPr lang="tr-TR" sz="4000"/>
            </a:br>
            <a:endParaRPr lang="tr-TR" sz="4000"/>
          </a:p>
        </p:txBody>
      </p:sp>
      <p:pic>
        <p:nvPicPr>
          <p:cNvPr id="7171" name="Picture 3" descr="A (1)"/>
          <p:cNvPicPr>
            <a:picLocks noChangeAspect="1" noChangeArrowheads="1"/>
          </p:cNvPicPr>
          <p:nvPr/>
        </p:nvPicPr>
        <p:blipFill>
          <a:blip r:embed="rId2" cstate="print"/>
          <a:srcRect/>
          <a:stretch>
            <a:fillRect/>
          </a:stretch>
        </p:blipFill>
        <p:spPr bwMode="auto">
          <a:xfrm>
            <a:off x="395288" y="2060575"/>
            <a:ext cx="2667000" cy="2381250"/>
          </a:xfrm>
          <a:prstGeom prst="rect">
            <a:avLst/>
          </a:prstGeom>
          <a:noFill/>
        </p:spPr>
      </p:pic>
      <p:pic>
        <p:nvPicPr>
          <p:cNvPr id="7172" name="Picture 4" descr="indir (1)"/>
          <p:cNvPicPr>
            <a:picLocks noChangeAspect="1" noChangeArrowheads="1"/>
          </p:cNvPicPr>
          <p:nvPr/>
        </p:nvPicPr>
        <p:blipFill>
          <a:blip r:embed="rId3" cstate="print"/>
          <a:srcRect/>
          <a:stretch>
            <a:fillRect/>
          </a:stretch>
        </p:blipFill>
        <p:spPr bwMode="auto">
          <a:xfrm>
            <a:off x="5219700" y="4437063"/>
            <a:ext cx="3395663" cy="216376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tr-TR" b="1">
                <a:solidFill>
                  <a:srgbClr val="FF3300"/>
                </a:solidFill>
              </a:rPr>
              <a:t>Ses Kartı:</a:t>
            </a:r>
          </a:p>
        </p:txBody>
      </p:sp>
      <p:sp>
        <p:nvSpPr>
          <p:cNvPr id="8195" name="Rectangle 3"/>
          <p:cNvSpPr>
            <a:spLocks noGrp="1" noChangeArrowheads="1"/>
          </p:cNvSpPr>
          <p:nvPr>
            <p:ph type="body" idx="1"/>
          </p:nvPr>
        </p:nvSpPr>
        <p:spPr>
          <a:xfrm>
            <a:off x="395288" y="1773238"/>
            <a:ext cx="8229600" cy="4114800"/>
          </a:xfrm>
        </p:spPr>
        <p:txBody>
          <a:bodyPr/>
          <a:lstStyle/>
          <a:p>
            <a:r>
              <a:rPr lang="tr-TR"/>
              <a:t>Yine anakart üzerine takılan ses kartı bilgisayarın hafızasından aldığı dijital bilgileri analog bilgilere çevirir ve hoparlör veya kulaklık çıkışından dışarı verir. Mikrofon veya LINE girişinden aldığı analog bilgileri de dijital bilgiye çevirir ve bilgisayarın hafızasındaki uygun bir yere depolar.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tr-TR" sz="4000" b="1">
                <a:solidFill>
                  <a:srgbClr val="FF3300"/>
                </a:solidFill>
              </a:rPr>
              <a:t>Güç Kaynağı:</a:t>
            </a:r>
            <a:br>
              <a:rPr lang="tr-TR" sz="4000" b="1">
                <a:solidFill>
                  <a:srgbClr val="FF3300"/>
                </a:solidFill>
              </a:rPr>
            </a:br>
            <a:endParaRPr lang="tr-TR" sz="4000" b="1">
              <a:solidFill>
                <a:srgbClr val="FF3300"/>
              </a:solidFill>
            </a:endParaRPr>
          </a:p>
        </p:txBody>
      </p:sp>
      <p:sp>
        <p:nvSpPr>
          <p:cNvPr id="9219" name="Rectangle 3"/>
          <p:cNvSpPr>
            <a:spLocks noGrp="1" noChangeArrowheads="1"/>
          </p:cNvSpPr>
          <p:nvPr>
            <p:ph type="body" idx="1"/>
          </p:nvPr>
        </p:nvSpPr>
        <p:spPr/>
        <p:txBody>
          <a:bodyPr/>
          <a:lstStyle/>
          <a:p>
            <a:r>
              <a:rPr lang="tr-TR"/>
              <a:t>Bilgisayarın en hayati parçalarından biridir. Çalışma için gerekli olan elektriği sağlar. Üzerindeki fan sayesinde ısınan parçaları soğutulur.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tr-TR" sz="4000" b="1">
                <a:solidFill>
                  <a:srgbClr val="FF3300"/>
                </a:solidFill>
              </a:rPr>
              <a:t>Anakart:</a:t>
            </a:r>
            <a:r>
              <a:rPr lang="tr-TR" sz="4000" b="1"/>
              <a:t/>
            </a:r>
            <a:br>
              <a:rPr lang="tr-TR" sz="4000" b="1"/>
            </a:br>
            <a:endParaRPr lang="tr-TR" sz="4000" b="1"/>
          </a:p>
        </p:txBody>
      </p:sp>
      <p:sp>
        <p:nvSpPr>
          <p:cNvPr id="10243" name="Rectangle 3"/>
          <p:cNvSpPr>
            <a:spLocks noGrp="1" noChangeArrowheads="1"/>
          </p:cNvSpPr>
          <p:nvPr>
            <p:ph type="body" idx="1"/>
          </p:nvPr>
        </p:nvSpPr>
        <p:spPr/>
        <p:txBody>
          <a:bodyPr/>
          <a:lstStyle/>
          <a:p>
            <a:r>
              <a:rPr lang="tr-TR"/>
              <a:t>Tüm bilgisayarın omurgasını oluşturan parçadır. Üzerinde değişik işlemler yapan entegre devreler bulunur. Tüm genişleme kartları (ekran kartı, ses kartı...) anakart üzerindeki yarıklara yerleştirilir. Üzerindeki bakır yollar sayesinde tüm bileşenler birbiri ile bağlantılıdır.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tr-TR" sz="4000" b="1">
                <a:solidFill>
                  <a:srgbClr val="FF3300"/>
                </a:solidFill>
              </a:rPr>
              <a:t>Grafik (Ekran) Kartı:</a:t>
            </a:r>
            <a:r>
              <a:rPr lang="tr-TR" sz="4000" b="1"/>
              <a:t/>
            </a:r>
            <a:br>
              <a:rPr lang="tr-TR" sz="4000" b="1"/>
            </a:br>
            <a:endParaRPr lang="tr-TR" sz="4000" b="1"/>
          </a:p>
        </p:txBody>
      </p:sp>
      <p:sp>
        <p:nvSpPr>
          <p:cNvPr id="11267" name="Rectangle 3"/>
          <p:cNvSpPr>
            <a:spLocks noGrp="1" noChangeArrowheads="1"/>
          </p:cNvSpPr>
          <p:nvPr>
            <p:ph type="body" idx="1"/>
          </p:nvPr>
        </p:nvSpPr>
        <p:spPr/>
        <p:txBody>
          <a:bodyPr/>
          <a:lstStyle/>
          <a:p>
            <a:r>
              <a:rPr lang="tr-TR"/>
              <a:t>Anakart üzerine takılan grafik kartı bilgisayarın hafızasından aldığı dijital bilgileri analog bilgilere çevirir ve monitöre gönderir.</a:t>
            </a:r>
          </a:p>
          <a:p>
            <a:r>
              <a:rPr lang="tr-TR"/>
              <a:t>Bir bilgisayara daha yakından baktığınızda yukarıdaki resimden çok daha fazlasını görürsünüz. Bu parçalardan bazıları şöyledir: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kyanus">
  <a:themeElements>
    <a:clrScheme name="Okyanus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kyanus">
      <a:majorFont>
        <a:latin typeface="Tahoma"/>
        <a:ea typeface=""/>
        <a:cs typeface=""/>
      </a:majorFont>
      <a:minorFont>
        <a:latin typeface="Tahom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kyanus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kyanus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kyanus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kyanus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kyanus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kyanus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kyanus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kyanus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TotalTime>
  <Words>387</Words>
  <Application>Microsoft Office PowerPoint</Application>
  <PresentationFormat>Ekran Gösterisi (4:3)</PresentationFormat>
  <Paragraphs>50</Paragraphs>
  <Slides>24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24</vt:i4>
      </vt:variant>
    </vt:vector>
  </HeadingPairs>
  <TitlesOfParts>
    <vt:vector size="28" baseType="lpstr">
      <vt:lpstr>Arial</vt:lpstr>
      <vt:lpstr>Tahoma</vt:lpstr>
      <vt:lpstr>Wingdings</vt:lpstr>
      <vt:lpstr>Okyanus</vt:lpstr>
      <vt:lpstr>Ders:Bilişim Teknolojileri</vt:lpstr>
      <vt:lpstr>Sabit Disk :  </vt:lpstr>
      <vt:lpstr>Disket Sürücü: </vt:lpstr>
      <vt:lpstr>CD Sürücü: </vt:lpstr>
      <vt:lpstr>İlgili resimler: </vt:lpstr>
      <vt:lpstr>Ses Kartı:</vt:lpstr>
      <vt:lpstr>Güç Kaynağı: </vt:lpstr>
      <vt:lpstr>Anakart: </vt:lpstr>
      <vt:lpstr>Grafik (Ekran) Kartı: </vt:lpstr>
      <vt:lpstr>Veri giriş aletleri (Input devices) </vt:lpstr>
      <vt:lpstr>Merkezi veri işleme ünitesi (Central processing unit; CPU) </vt:lpstr>
      <vt:lpstr>Disket, (Floppy disk) </vt:lpstr>
      <vt:lpstr>Ram:</vt:lpstr>
      <vt:lpstr>Kasa:</vt:lpstr>
      <vt:lpstr>Monitör:</vt:lpstr>
      <vt:lpstr>İlgili resimler :</vt:lpstr>
      <vt:lpstr>Klavye:</vt:lpstr>
      <vt:lpstr>Klavye:</vt:lpstr>
      <vt:lpstr>Klavye:</vt:lpstr>
      <vt:lpstr>Klavye:</vt:lpstr>
      <vt:lpstr>Mouse:</vt:lpstr>
      <vt:lpstr>İlgili resimler:</vt:lpstr>
      <vt:lpstr>Kaynakça:</vt:lpstr>
      <vt:lpstr>Öğrenci bilgileri :</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Ders:Bilişim Teknolojileri</dc:title>
  <dc:creator>ACER</dc:creator>
  <cp:lastModifiedBy>okul</cp:lastModifiedBy>
  <cp:revision>1</cp:revision>
  <dcterms:created xsi:type="dcterms:W3CDTF">2013-12-02T15:42:16Z</dcterms:created>
  <dcterms:modified xsi:type="dcterms:W3CDTF">2013-12-11T20:50:24Z</dcterms:modified>
</cp:coreProperties>
</file>